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09" r:id="rId3"/>
    <p:sldId id="1011" r:id="rId4"/>
    <p:sldId id="1013" r:id="rId5"/>
    <p:sldId id="1014" r:id="rId6"/>
    <p:sldId id="1015" r:id="rId7"/>
    <p:sldId id="1024" r:id="rId8"/>
    <p:sldId id="1016" r:id="rId9"/>
    <p:sldId id="1018" r:id="rId10"/>
    <p:sldId id="1019" r:id="rId11"/>
    <p:sldId id="1020" r:id="rId12"/>
    <p:sldId id="1021" r:id="rId13"/>
    <p:sldId id="1026" r:id="rId14"/>
    <p:sldId id="102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Review  Module  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Unit2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was Sunday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played hide-and-seek with my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played in my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five minutes, Lanlan found Lily first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in the kitchen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eight minutes, Lanlan found me in the living 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hiding behind the sofa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ten minutes, Lanlan found Tiantian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in the toilet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Lanlan found Mengmeng last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under the desk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Lanlan shouted loudly, “I win the game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the winner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mother said to us, “Don’t shout, children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Maomao is sleeping in the bedroom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were so sorry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we went out and rode bikes in the park near my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saw some birds in the tree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were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34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9272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阅读短文，按照先后顺序写出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找到的人物和位置。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502" y="1343332"/>
            <a:ext cx="11347406" cy="255391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10830" y="2327144"/>
            <a:ext cx="1368152" cy="1080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/>
              <a:t>in the kitchen</a:t>
            </a:r>
            <a:endParaRPr lang="zh-CN" altLang="en-US" sz="2600"/>
          </a:p>
        </p:txBody>
      </p:sp>
      <p:sp>
        <p:nvSpPr>
          <p:cNvPr id="5" name="矩形 4"/>
          <p:cNvSpPr/>
          <p:nvPr/>
        </p:nvSpPr>
        <p:spPr>
          <a:xfrm>
            <a:off x="5186261" y="1883600"/>
            <a:ext cx="150233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Diandian</a:t>
            </a:r>
            <a:endParaRPr lang="zh-CN" altLang="en-US" sz="2600"/>
          </a:p>
        </p:txBody>
      </p:sp>
      <p:sp>
        <p:nvSpPr>
          <p:cNvPr id="6" name="矩形 5"/>
          <p:cNvSpPr/>
          <p:nvPr/>
        </p:nvSpPr>
        <p:spPr>
          <a:xfrm>
            <a:off x="7751391" y="2334183"/>
            <a:ext cx="1368152" cy="1156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/>
              <a:t>in the toilet</a:t>
            </a:r>
            <a:endParaRPr lang="zh-CN" altLang="en-US" sz="2600"/>
          </a:p>
        </p:txBody>
      </p:sp>
      <p:sp>
        <p:nvSpPr>
          <p:cNvPr id="7" name="矩形 6"/>
          <p:cNvSpPr/>
          <p:nvPr/>
        </p:nvSpPr>
        <p:spPr>
          <a:xfrm>
            <a:off x="10089472" y="1860373"/>
            <a:ext cx="16546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err="1"/>
              <a:t>Mengmeng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10243772" y="2360059"/>
            <a:ext cx="1468058" cy="1132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/>
              <a:t>under the desk</a:t>
            </a:r>
            <a:endParaRPr lang="zh-CN" altLang="en-US" sz="260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3750590"/>
            <a:ext cx="11485848" cy="586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was in the kitchen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藏在了厨房里面。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0854" y="4308548"/>
            <a:ext cx="11485848" cy="586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 spc="-100" smtClean="0">
                <a:cs typeface="Times New Roman" panose="02020603050405020304" pitchFamily="18" charset="0"/>
              </a:rPr>
              <a:t>2</a:t>
            </a:r>
            <a:r>
              <a:rPr lang="en-US" altLang="zh-CN" sz="2600" spc="-10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spc="-100" smtClean="0">
                <a:cs typeface="Times New Roman" panose="02020603050405020304" pitchFamily="18" charset="0"/>
              </a:rPr>
              <a:t>根据</a:t>
            </a:r>
            <a:r>
              <a:rPr lang="en-US" altLang="zh-CN" sz="2600" spc="-100">
                <a:cs typeface="Times New Roman" panose="02020603050405020304" pitchFamily="18" charset="0"/>
              </a:rPr>
              <a:t>“I was hiding behind the sofa</a:t>
            </a:r>
            <a:r>
              <a:rPr lang="en-US" altLang="zh-CN" sz="2600" spc="-10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600" spc="-100">
                <a:cs typeface="Times New Roman" panose="02020603050405020304" pitchFamily="18" charset="0"/>
              </a:rPr>
              <a:t>可知，</a:t>
            </a:r>
            <a:r>
              <a:rPr lang="en-US" altLang="zh-CN" sz="2600" spc="-100">
                <a:cs typeface="Times New Roman" panose="02020603050405020304" pitchFamily="18" charset="0"/>
              </a:rPr>
              <a:t>Diandian</a:t>
            </a:r>
            <a:r>
              <a:rPr lang="zh-CN" altLang="zh-CN" sz="2600" spc="-100">
                <a:cs typeface="Times New Roman" panose="02020603050405020304" pitchFamily="18" charset="0"/>
              </a:rPr>
              <a:t>藏在了沙发后面。</a:t>
            </a:r>
            <a:endParaRPr lang="zh-CN" altLang="zh-CN" sz="2600" spc="-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0854" y="4843313"/>
            <a:ext cx="11485848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 smtClean="0">
                <a:cs typeface="Times New Roman" panose="02020603050405020304" pitchFamily="18" charset="0"/>
              </a:rPr>
              <a:t>3</a:t>
            </a:r>
            <a:r>
              <a:rPr lang="en-US" altLang="zh-CN" sz="260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smtClean="0">
                <a:cs typeface="Times New Roman" panose="02020603050405020304" pitchFamily="18" charset="0"/>
              </a:rPr>
              <a:t>根据</a:t>
            </a:r>
            <a:r>
              <a:rPr lang="en-US" altLang="zh-CN" sz="2600">
                <a:cs typeface="Times New Roman" panose="02020603050405020304" pitchFamily="18" charset="0"/>
              </a:rPr>
              <a:t>“He was in the toilet</a:t>
            </a:r>
            <a:r>
              <a:rPr lang="en-US" altLang="zh-CN" sz="260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600">
                <a:cs typeface="Times New Roman" panose="02020603050405020304" pitchFamily="18" charset="0"/>
              </a:rPr>
              <a:t>可知，</a:t>
            </a:r>
            <a:r>
              <a:rPr lang="en-US" altLang="zh-CN" sz="2600">
                <a:cs typeface="Times New Roman" panose="02020603050405020304" pitchFamily="18" charset="0"/>
              </a:rPr>
              <a:t>Tiantian</a:t>
            </a:r>
            <a:r>
              <a:rPr lang="zh-CN" altLang="zh-CN" sz="2600">
                <a:cs typeface="Times New Roman" panose="02020603050405020304" pitchFamily="18" charset="0"/>
              </a:rPr>
              <a:t>藏在了卫生间里面。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34566" y="5374112"/>
            <a:ext cx="11485848" cy="586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 spc="-100" smtClean="0">
                <a:cs typeface="Times New Roman" panose="02020603050405020304" pitchFamily="18" charset="0"/>
              </a:rPr>
              <a:t>4</a:t>
            </a:r>
            <a:r>
              <a:rPr lang="en-US" altLang="zh-CN" sz="2600" spc="-10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spc="-100" smtClean="0">
                <a:cs typeface="Times New Roman" panose="02020603050405020304" pitchFamily="18" charset="0"/>
              </a:rPr>
              <a:t>根据</a:t>
            </a:r>
            <a:r>
              <a:rPr lang="en-US" altLang="zh-CN" sz="2600" spc="-100">
                <a:cs typeface="Times New Roman" panose="02020603050405020304" pitchFamily="18" charset="0"/>
              </a:rPr>
              <a:t>“Lanlan found Mengmeng last</a:t>
            </a:r>
            <a:r>
              <a:rPr lang="en-US" altLang="zh-CN" sz="2600" spc="-10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600" spc="-100">
                <a:cs typeface="Times New Roman" panose="02020603050405020304" pitchFamily="18" charset="0"/>
              </a:rPr>
              <a:t>可知，</a:t>
            </a:r>
            <a:r>
              <a:rPr lang="en-US" altLang="zh-CN" sz="2600" spc="-100">
                <a:cs typeface="Times New Roman" panose="02020603050405020304" pitchFamily="18" charset="0"/>
              </a:rPr>
              <a:t>Lanlan</a:t>
            </a:r>
            <a:r>
              <a:rPr lang="zh-CN" altLang="zh-CN" sz="2600" spc="-100">
                <a:cs typeface="Times New Roman" panose="02020603050405020304" pitchFamily="18" charset="0"/>
              </a:rPr>
              <a:t>最后找到的</a:t>
            </a:r>
            <a:r>
              <a:rPr lang="en-US" altLang="zh-CN" sz="2600" spc="-100">
                <a:cs typeface="Times New Roman" panose="02020603050405020304" pitchFamily="18" charset="0"/>
              </a:rPr>
              <a:t>Mengmeng</a:t>
            </a:r>
            <a:r>
              <a:rPr lang="zh-CN" altLang="zh-CN" sz="2600" spc="-100">
                <a:cs typeface="Times New Roman" panose="02020603050405020304" pitchFamily="18" charset="0"/>
              </a:rPr>
              <a:t>。</a:t>
            </a:r>
            <a:endParaRPr lang="zh-CN" altLang="zh-CN" sz="2600" spc="-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0854" y="5944866"/>
            <a:ext cx="11485848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 smtClean="0">
                <a:cs typeface="Times New Roman" panose="02020603050405020304" pitchFamily="18" charset="0"/>
              </a:rPr>
              <a:t>5</a:t>
            </a:r>
            <a:r>
              <a:rPr lang="en-US" altLang="zh-CN" sz="260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smtClean="0">
                <a:cs typeface="Times New Roman" panose="02020603050405020304" pitchFamily="18" charset="0"/>
              </a:rPr>
              <a:t>根据</a:t>
            </a:r>
            <a:r>
              <a:rPr lang="en-US" altLang="zh-CN" sz="2600">
                <a:cs typeface="Times New Roman" panose="02020603050405020304" pitchFamily="18" charset="0"/>
              </a:rPr>
              <a:t>“She was under the desk</a:t>
            </a:r>
            <a:r>
              <a:rPr lang="en-US" altLang="zh-CN" sz="260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600">
                <a:cs typeface="Times New Roman" panose="02020603050405020304" pitchFamily="18" charset="0"/>
              </a:rPr>
              <a:t>可知，</a:t>
            </a:r>
            <a:r>
              <a:rPr lang="en-US" altLang="zh-CN" sz="2600">
                <a:cs typeface="Times New Roman" panose="02020603050405020304" pitchFamily="18" charset="0"/>
              </a:rPr>
              <a:t>Mengmeng</a:t>
            </a:r>
            <a:r>
              <a:rPr lang="zh-CN" altLang="zh-CN" sz="2600">
                <a:cs typeface="Times New Roman" panose="02020603050405020304" pitchFamily="18" charset="0"/>
              </a:rPr>
              <a:t>藏在了书桌底下。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65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1" grpId="0"/>
      <p:bldP spid="12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2007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根据短文内容，补全句子。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Tomorrow is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played hide-and-seek in __________________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82838" y="2158734"/>
            <a:ext cx="1448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Tuesday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2663199"/>
            <a:ext cx="11485848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pc="-100">
                <a:cs typeface="Times New Roman" panose="02020603050405020304" pitchFamily="18" charset="0"/>
              </a:rPr>
              <a:t>根据</a:t>
            </a:r>
            <a:r>
              <a:rPr lang="en-US" altLang="zh-CN" spc="-100">
                <a:cs typeface="Times New Roman" panose="02020603050405020304" pitchFamily="18" charset="0"/>
              </a:rPr>
              <a:t>“Yesterday was Sunday</a:t>
            </a:r>
            <a:r>
              <a:rPr lang="en-US" altLang="zh-CN" spc="-10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pc="-100">
                <a:cs typeface="Times New Roman" panose="02020603050405020304" pitchFamily="18" charset="0"/>
              </a:rPr>
              <a:t>可知，昨天是星期日，那么明天是星期二。</a:t>
            </a:r>
            <a:endParaRPr lang="zh-CN" altLang="zh-CN" sz="1050" spc="-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85866" y="3482866"/>
            <a:ext cx="27778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Diandian’s home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4058488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根据</a:t>
            </a:r>
            <a:r>
              <a:rPr lang="en-US" altLang="zh-CN">
                <a:cs typeface="Times New Roman" panose="02020603050405020304" pitchFamily="18" charset="0"/>
              </a:rPr>
              <a:t>“We played in my home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可知，他们在</a:t>
            </a:r>
            <a:r>
              <a:rPr lang="en-US" altLang="zh-CN">
                <a:cs typeface="Times New Roman" panose="02020603050405020304" pitchFamily="18" charset="0"/>
              </a:rPr>
              <a:t>Diandian</a:t>
            </a:r>
            <a:r>
              <a:rPr lang="zh-CN" altLang="zh-CN">
                <a:cs typeface="Times New Roman" panose="02020603050405020304" pitchFamily="18" charset="0"/>
              </a:rPr>
              <a:t>家里玩捉迷藏。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562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67765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won the game at last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/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Maomao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is Diandian’s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76868" y="3266064"/>
            <a:ext cx="10005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sister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3718773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根据</a:t>
            </a:r>
            <a:r>
              <a:rPr lang="en-US" altLang="zh-CN">
                <a:cs typeface="Times New Roman" panose="02020603050405020304" pitchFamily="18" charset="0"/>
              </a:rPr>
              <a:t>“And I have a baby sister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cs typeface="Times New Roman" panose="02020603050405020304" pitchFamily="18" charset="0"/>
              </a:rPr>
              <a:t> Her name is Maomao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可知，</a:t>
            </a:r>
            <a:r>
              <a:rPr lang="en-US" altLang="zh-CN">
                <a:cs typeface="Times New Roman" panose="02020603050405020304" pitchFamily="18" charset="0"/>
              </a:rPr>
              <a:t>Maomao</a:t>
            </a:r>
            <a:r>
              <a:rPr lang="zh-CN" altLang="zh-CN">
                <a:cs typeface="Times New Roman" panose="02020603050405020304" pitchFamily="18" charset="0"/>
              </a:rPr>
              <a:t>是</a:t>
            </a:r>
            <a:r>
              <a:rPr lang="en-US" altLang="zh-CN">
                <a:cs typeface="Times New Roman" panose="02020603050405020304" pitchFamily="18" charset="0"/>
              </a:rPr>
              <a:t>Lanlan</a:t>
            </a:r>
            <a:r>
              <a:rPr lang="zh-CN" altLang="zh-CN">
                <a:cs typeface="Times New Roman" panose="02020603050405020304" pitchFamily="18" charset="0"/>
              </a:rPr>
              <a:t>的妹妹。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346054"/>
            <a:ext cx="12827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Lanlan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854" y="1837941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</a:t>
            </a:r>
            <a:r>
              <a:rPr lang="en-US" altLang="zh-CN" dirty="0">
                <a:cs typeface="Times New Roman" panose="02020603050405020304" pitchFamily="18" charset="0"/>
              </a:rPr>
              <a:t>“</a:t>
            </a:r>
            <a:r>
              <a:rPr lang="en-US" altLang="zh-CN" dirty="0" err="1">
                <a:cs typeface="Times New Roman" panose="02020603050405020304" pitchFamily="18" charset="0"/>
              </a:rPr>
              <a:t>Lanlan</a:t>
            </a:r>
            <a:r>
              <a:rPr lang="en-US" altLang="zh-CN" dirty="0">
                <a:cs typeface="Times New Roman" panose="02020603050405020304" pitchFamily="18" charset="0"/>
              </a:rPr>
              <a:t> shouted loudly, 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dirty="0">
                <a:cs typeface="Times New Roman" panose="02020603050405020304" pitchFamily="18" charset="0"/>
              </a:rPr>
              <a:t>I win the game</a:t>
            </a:r>
            <a:r>
              <a:rPr lang="zh-CN" altLang="zh-CN" dirty="0"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cs typeface="Times New Roman" panose="02020603050405020304" pitchFamily="18" charset="0"/>
              </a:rPr>
              <a:t>I’m the winner</a:t>
            </a:r>
            <a:r>
              <a:rPr lang="zh-CN" altLang="zh-CN" dirty="0"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可知，最后的胜利者是</a:t>
            </a:r>
            <a:r>
              <a:rPr lang="en-US" altLang="zh-CN" dirty="0" err="1">
                <a:cs typeface="Times New Roman" panose="02020603050405020304" pitchFamily="18" charset="0"/>
              </a:rPr>
              <a:t>Lanlan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36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七、书面表达。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在日常生活中，有很多事情是不可以做的。请你认真想一想，用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写一篇小短文。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593782"/>
            <a:ext cx="11350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One possible version</a:t>
            </a:r>
            <a:r>
              <a:rPr lang="zh-CN" altLang="zh-CN" dirty="0"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71374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As a good student, we can’t shout in the classroom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We can’t ride a bike in the playground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We can’t eat in class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We can’t jump on the chair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We can’t walk on the grass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We can’t climb the trees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709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6536"/>
            <a:ext cx="11485848" cy="52084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连线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3" name="25课内基础提优-通.EPS" descr="id:214749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730200"/>
            <a:ext cx="9118728" cy="67560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60854" y="1801189"/>
            <a:ext cx="11485848" cy="1961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5963"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There is going to be a party at Tom’s house this weekend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His mother buys a lot of fruit and food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There is some fruit in the box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There are twelve pears and twenty bananas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There are forty apples in it too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There are thirteen hot dogs and fifteen ice creams in the fridge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I think they will have a good time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70206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4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40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2</a:t>
            </a:r>
            <a:r>
              <a:rPr lang="en-US" altLang="zh-CN" sz="240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3</a:t>
            </a:r>
            <a:r>
              <a:rPr lang="en-US" altLang="zh-CN" sz="240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4</a:t>
            </a:r>
            <a:r>
              <a:rPr lang="en-US" altLang="zh-CN" sz="240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5</a:t>
            </a:r>
            <a:r>
              <a:rPr lang="en-US" altLang="zh-CN" sz="240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spcAft>
                <a:spcPts val="0"/>
              </a:spcAft>
              <a:tabLst>
                <a:tab pos="2603500" algn="l"/>
                <a:tab pos="6740525" algn="l"/>
              </a:tabLst>
            </a:pPr>
            <a:endParaRPr lang="en-US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603500" algn="l"/>
                <a:tab pos="6740525" algn="l"/>
              </a:tabLst>
            </a:pPr>
            <a:endParaRPr lang="en-US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603500" algn="l"/>
                <a:tab pos="6740525" algn="l"/>
              </a:tabLst>
            </a:pPr>
            <a:endParaRPr lang="en-US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2603500" algn="l"/>
                <a:tab pos="6740525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thirteen	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fifteen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twelve	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twenty	           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forty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774" y="3732916"/>
            <a:ext cx="732371" cy="8763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9487" y="3841141"/>
            <a:ext cx="768462" cy="69550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8291" y="3799786"/>
            <a:ext cx="620419" cy="80181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71806" y="3732916"/>
            <a:ext cx="962981" cy="67798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31788" y="3688446"/>
            <a:ext cx="455991" cy="959981"/>
          </a:xfrm>
          <a:prstGeom prst="rect">
            <a:avLst/>
          </a:prstGeom>
        </p:spPr>
      </p:pic>
      <p:cxnSp>
        <p:nvCxnSpPr>
          <p:cNvPr id="12" name="直接连接符 11"/>
          <p:cNvCxnSpPr/>
          <p:nvPr/>
        </p:nvCxnSpPr>
        <p:spPr>
          <a:xfrm>
            <a:off x="1342678" y="4663681"/>
            <a:ext cx="4248472" cy="144851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743664" y="4704739"/>
            <a:ext cx="4367766" cy="140746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898667" y="4704739"/>
            <a:ext cx="4084971" cy="133545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1342678" y="4410902"/>
            <a:ext cx="7010618" cy="170129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3790951" y="4704739"/>
            <a:ext cx="6595650" cy="133545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二、根据中文提示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boys are dancing 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愉快地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shout, please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婴儿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sleeping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took us one 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 half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Sam 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computer?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he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05402" y="2278204"/>
            <a:ext cx="1343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happily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704976" y="2916267"/>
            <a:ext cx="9444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baby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142878" y="3591600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hour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998862" y="4242190"/>
            <a:ext cx="683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use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三、选出与下列句子或对话相符的图片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 is crying because he feels hungry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is your dress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548" y="755158"/>
            <a:ext cx="7624445" cy="8102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128" y="2133849"/>
            <a:ext cx="1270837" cy="160809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8348" y="2120184"/>
            <a:ext cx="1422359" cy="163742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5900" y="2169062"/>
            <a:ext cx="1549442" cy="153966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0535" y="2238937"/>
            <a:ext cx="1036220" cy="139792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41138" y="2004240"/>
            <a:ext cx="1735180" cy="172051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94194" y="41490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94194" y="48178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use chopsticks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筷子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I help you?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a glass of juice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took photos of the London Eye last Sunday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128" y="955065"/>
            <a:ext cx="1270837" cy="160809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8348" y="941400"/>
            <a:ext cx="1422359" cy="163742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7134" y="996451"/>
            <a:ext cx="1549442" cy="153966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9720" y="1067323"/>
            <a:ext cx="1036220" cy="139792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11522" y="955065"/>
            <a:ext cx="1735180" cy="172051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82638" y="27312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61800" y="338237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61800" y="40171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99589"/>
            <a:ext cx="11485848" cy="43501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四、按要求完成下列各题。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help them clean their rooms?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作否定回答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2000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bought a beautiful sweater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850935"/>
            <a:ext cx="11485848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No, I/we didn’t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2508042"/>
            <a:ext cx="11485848" cy="129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此句是由</a:t>
            </a:r>
            <a:r>
              <a:rPr lang="en-US" altLang="zh-CN" dirty="0">
                <a:cs typeface="Times New Roman" panose="02020603050405020304" pitchFamily="18" charset="0"/>
              </a:rPr>
              <a:t>did</a:t>
            </a:r>
            <a:r>
              <a:rPr lang="zh-CN" altLang="zh-CN" dirty="0">
                <a:cs typeface="Times New Roman" panose="02020603050405020304" pitchFamily="18" charset="0"/>
              </a:rPr>
              <a:t>开头的一般疑问句，其否定回答为</a:t>
            </a:r>
            <a:r>
              <a:rPr lang="en-US" altLang="zh-CN" dirty="0">
                <a:cs typeface="Times New Roman" panose="02020603050405020304" pitchFamily="18" charset="0"/>
              </a:rPr>
              <a:t>“No, </a:t>
            </a:r>
            <a:r>
              <a:rPr lang="zh-CN" altLang="zh-CN" dirty="0">
                <a:cs typeface="Times New Roman" panose="02020603050405020304" pitchFamily="18" charset="0"/>
              </a:rPr>
              <a:t>主语＋</a:t>
            </a:r>
            <a:r>
              <a:rPr lang="en-US" altLang="zh-CN" dirty="0">
                <a:cs typeface="Times New Roman" panose="02020603050405020304" pitchFamily="18" charset="0"/>
              </a:rPr>
              <a:t>didn’t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cs typeface="Times New Roman" panose="02020603050405020304" pitchFamily="18" charset="0"/>
              </a:rPr>
              <a:t>。故答案为：</a:t>
            </a:r>
            <a:r>
              <a:rPr lang="en-US" altLang="zh-CN" dirty="0">
                <a:cs typeface="Times New Roman" panose="02020603050405020304" pitchFamily="18" charset="0"/>
              </a:rPr>
              <a:t>No, I/we didn’t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217241"/>
            <a:ext cx="11485848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Did she buy a beautiful sweater?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854" y="4848238"/>
            <a:ext cx="11485848" cy="1835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原句是一般过去时的陈述句，句中有实义动词</a:t>
            </a:r>
            <a:r>
              <a:rPr lang="en-US" altLang="zh-CN" dirty="0">
                <a:cs typeface="Times New Roman" panose="02020603050405020304" pitchFamily="18" charset="0"/>
              </a:rPr>
              <a:t>bought,</a:t>
            </a:r>
            <a:r>
              <a:rPr lang="zh-CN" altLang="zh-CN" dirty="0">
                <a:cs typeface="Times New Roman" panose="02020603050405020304" pitchFamily="18" charset="0"/>
              </a:rPr>
              <a:t>改成一般疑问句要用助动词</a:t>
            </a:r>
            <a:r>
              <a:rPr lang="en-US" altLang="zh-CN" dirty="0">
                <a:cs typeface="Times New Roman" panose="02020603050405020304" pitchFamily="18" charset="0"/>
              </a:rPr>
              <a:t>did,</a:t>
            </a:r>
            <a:r>
              <a:rPr lang="zh-CN" altLang="zh-CN" dirty="0">
                <a:cs typeface="Times New Roman" panose="02020603050405020304" pitchFamily="18" charset="0"/>
              </a:rPr>
              <a:t>谓语动词改为原形。故答案为：</a:t>
            </a:r>
            <a:r>
              <a:rPr lang="en-US" altLang="zh-CN" dirty="0">
                <a:cs typeface="Times New Roman" panose="02020603050405020304" pitchFamily="18" charset="0"/>
              </a:rPr>
              <a:t>Did she buy a beautiful sweater?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22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talk in class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like apples?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作肯定回答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357872"/>
            <a:ext cx="11485848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You can’t talk in class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2060848"/>
            <a:ext cx="11485848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句中</a:t>
            </a:r>
            <a:r>
              <a:rPr lang="en-US" altLang="zh-CN" dirty="0">
                <a:cs typeface="Times New Roman" panose="02020603050405020304" pitchFamily="18" charset="0"/>
              </a:rPr>
              <a:t>can</a:t>
            </a:r>
            <a:r>
              <a:rPr lang="zh-CN" altLang="zh-CN" dirty="0">
                <a:cs typeface="Times New Roman" panose="02020603050405020304" pitchFamily="18" charset="0"/>
              </a:rPr>
              <a:t>为情态动词，改为否定句时，直接在其后加</a:t>
            </a:r>
            <a:r>
              <a:rPr lang="en-US" altLang="zh-CN" dirty="0">
                <a:cs typeface="Times New Roman" panose="02020603050405020304" pitchFamily="18" charset="0"/>
              </a:rPr>
              <a:t>not,</a:t>
            </a:r>
            <a:r>
              <a:rPr lang="zh-CN" altLang="zh-CN" dirty="0">
                <a:cs typeface="Times New Roman" panose="02020603050405020304" pitchFamily="18" charset="0"/>
              </a:rPr>
              <a:t>缩略形式为</a:t>
            </a:r>
            <a:r>
              <a:rPr lang="en-US" altLang="zh-CN" dirty="0">
                <a:cs typeface="Times New Roman" panose="02020603050405020304" pitchFamily="18" charset="0"/>
              </a:rPr>
              <a:t>can’t</a:t>
            </a:r>
            <a:r>
              <a:rPr lang="zh-CN" altLang="zh-CN" dirty="0">
                <a:cs typeface="Times New Roman" panose="02020603050405020304" pitchFamily="18" charset="0"/>
              </a:rPr>
              <a:t>。故答案为：</a:t>
            </a:r>
            <a:r>
              <a:rPr lang="en-US" altLang="zh-CN" dirty="0">
                <a:cs typeface="Times New Roman" panose="02020603050405020304" pitchFamily="18" charset="0"/>
              </a:rPr>
              <a:t>You can’t talk in class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3868342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Yes, I/we do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4564285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此句是由</a:t>
            </a:r>
            <a:r>
              <a:rPr lang="en-US" altLang="zh-CN">
                <a:cs typeface="Times New Roman" panose="02020603050405020304" pitchFamily="18" charset="0"/>
              </a:rPr>
              <a:t>do</a:t>
            </a:r>
            <a:r>
              <a:rPr lang="zh-CN" altLang="zh-CN">
                <a:cs typeface="Times New Roman" panose="02020603050405020304" pitchFamily="18" charset="0"/>
              </a:rPr>
              <a:t>开头的一般疑问句，其肯定回答为</a:t>
            </a:r>
            <a:r>
              <a:rPr lang="en-US" altLang="zh-CN">
                <a:cs typeface="Times New Roman" panose="02020603050405020304" pitchFamily="18" charset="0"/>
              </a:rPr>
              <a:t>“Yes, </a:t>
            </a:r>
            <a:r>
              <a:rPr lang="zh-CN" altLang="zh-CN">
                <a:cs typeface="Times New Roman" panose="02020603050405020304" pitchFamily="18" charset="0"/>
              </a:rPr>
              <a:t>主语＋</a:t>
            </a:r>
            <a:r>
              <a:rPr lang="en-US" altLang="zh-CN">
                <a:cs typeface="Times New Roman" panose="02020603050405020304" pitchFamily="18" charset="0"/>
              </a:rPr>
              <a:t>do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。故答案为：</a:t>
            </a:r>
            <a:r>
              <a:rPr lang="en-US" altLang="zh-CN">
                <a:cs typeface="Times New Roman" panose="02020603050405020304" pitchFamily="18" charset="0"/>
              </a:rPr>
              <a:t>Yes, I/we do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15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61175"/>
            <a:ext cx="11485848" cy="438581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五、给下列句子选择合适的图片。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boys and girls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 to the zoo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your guide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see many animals 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there are some rules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walk on the grass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climb the trees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691" y="2452392"/>
            <a:ext cx="1191963" cy="115573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8735" y="2476831"/>
            <a:ext cx="1126750" cy="111950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5794" y="2466884"/>
            <a:ext cx="1144865" cy="112674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0968" y="2518860"/>
            <a:ext cx="909371" cy="113399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9622" y="2520920"/>
            <a:ext cx="1188341" cy="114124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80700" y="365880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59862" y="430509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4738921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see the horses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don’t ride them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row a boat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don’t swim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 many animals here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don’t shout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53760" y="48717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32922" y="54997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32922" y="60969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250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7933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下面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是典典的周末活动日记。阅读短文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I’m Diandian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four good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Lanlan, Tiantian, Mengmeng and Lily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have a baby sister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name is Maomao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32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267227"/>
            <a:ext cx="8254632" cy="6841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524" y="2023351"/>
            <a:ext cx="3291886" cy="486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75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1318</Words>
  <Application>Microsoft Office PowerPoint</Application>
  <PresentationFormat>自定义</PresentationFormat>
  <Paragraphs>108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405</cp:revision>
  <dcterms:created xsi:type="dcterms:W3CDTF">2020-11-06T05:24:00Z</dcterms:created>
  <dcterms:modified xsi:type="dcterms:W3CDTF">2025-06-16T02:43:38Z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